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84E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529B8E3-6820-47BF-A9A5-412426858CBC}" type="datetimeFigureOut">
              <a:rPr lang="en-US" smtClean="0"/>
              <a:t>2/10/2021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44BC1F55-2E82-4C9D-A05A-B9B50630C023}"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529B8E3-6820-47BF-A9A5-412426858CBC}" type="datetimeFigureOut">
              <a:rPr lang="en-US" smtClean="0"/>
              <a:t>2/10/2021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BC1F55-2E82-4C9D-A05A-B9B50630C02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529B8E3-6820-47BF-A9A5-412426858CBC}" type="datetimeFigureOut">
              <a:rPr lang="en-US" smtClean="0"/>
              <a:t>2/10/2021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BC1F55-2E82-4C9D-A05A-B9B50630C02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529B8E3-6820-47BF-A9A5-412426858CBC}" type="datetimeFigureOut">
              <a:rPr lang="en-US" smtClean="0"/>
              <a:t>2/10/2021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BC1F55-2E82-4C9D-A05A-B9B50630C02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529B8E3-6820-47BF-A9A5-412426858CBC}" type="datetimeFigureOut">
              <a:rPr lang="en-US" smtClean="0"/>
              <a:t>2/10/2021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BC1F55-2E82-4C9D-A05A-B9B50630C023}"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529B8E3-6820-47BF-A9A5-412426858CBC}" type="datetimeFigureOut">
              <a:rPr lang="en-US" smtClean="0"/>
              <a:t>2/10/2021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4BC1F55-2E82-4C9D-A05A-B9B50630C02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529B8E3-6820-47BF-A9A5-412426858CBC}" type="datetimeFigureOut">
              <a:rPr lang="en-US" smtClean="0"/>
              <a:t>2/10/2021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4BC1F55-2E82-4C9D-A05A-B9B50630C02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529B8E3-6820-47BF-A9A5-412426858CBC}" type="datetimeFigureOut">
              <a:rPr lang="en-US" smtClean="0"/>
              <a:t>2/10/2021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4BC1F55-2E82-4C9D-A05A-B9B50630C02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529B8E3-6820-47BF-A9A5-412426858CBC}" type="datetimeFigureOut">
              <a:rPr lang="en-US" smtClean="0"/>
              <a:t>2/10/2021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4BC1F55-2E82-4C9D-A05A-B9B50630C023}"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529B8E3-6820-47BF-A9A5-412426858CBC}" type="datetimeFigureOut">
              <a:rPr lang="en-US" smtClean="0"/>
              <a:t>2/10/2021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4BC1F55-2E82-4C9D-A05A-B9B50630C02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529B8E3-6820-47BF-A9A5-412426858CBC}" type="datetimeFigureOut">
              <a:rPr lang="en-US" smtClean="0"/>
              <a:t>2/10/2021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4BC1F55-2E82-4C9D-A05A-B9B50630C023}"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529B8E3-6820-47BF-A9A5-412426858CBC}" type="datetimeFigureOut">
              <a:rPr lang="en-US" smtClean="0"/>
              <a:t>2/10/2021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4BC1F55-2E82-4C9D-A05A-B9B50630C023}"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rklawcorp.com/attorney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rklawcorp.com/practice/personal-injury/"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rklawcorp.com/practice/medical-malpractic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www.yorklawcorp.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sz="4000" dirty="0" smtClean="0">
                <a:solidFill>
                  <a:srgbClr val="2E84E2"/>
                </a:solidFill>
              </a:rPr>
              <a:t>Personal</a:t>
            </a:r>
            <a:r>
              <a:rPr lang="en-IN" dirty="0" smtClean="0">
                <a:solidFill>
                  <a:srgbClr val="2E84E2"/>
                </a:solidFill>
              </a:rPr>
              <a:t> Injury Lawyers</a:t>
            </a:r>
            <a:endParaRPr lang="en-US" dirty="0">
              <a:solidFill>
                <a:srgbClr val="2E84E2"/>
              </a:solidFill>
            </a:endParaRPr>
          </a:p>
        </p:txBody>
      </p:sp>
      <p:sp>
        <p:nvSpPr>
          <p:cNvPr id="3" name="Subtitle 2"/>
          <p:cNvSpPr>
            <a:spLocks noGrp="1"/>
          </p:cNvSpPr>
          <p:nvPr>
            <p:ph type="subTitle" idx="1"/>
          </p:nvPr>
        </p:nvSpPr>
        <p:spPr>
          <a:xfrm>
            <a:off x="1214414" y="2143116"/>
            <a:ext cx="7620954" cy="2936258"/>
          </a:xfrm>
        </p:spPr>
        <p:txBody>
          <a:bodyPr>
            <a:normAutofit fontScale="47500" lnSpcReduction="20000"/>
          </a:bodyPr>
          <a:lstStyle/>
          <a:p>
            <a:r>
              <a:rPr lang="en-US" sz="5300" b="1" dirty="0" smtClean="0"/>
              <a:t>Pursuing Compensation for Personal Injury </a:t>
            </a:r>
            <a:r>
              <a:rPr lang="en-US" sz="5300" b="1" dirty="0" smtClean="0"/>
              <a:t>and Accidents</a:t>
            </a:r>
          </a:p>
          <a:p>
            <a:endParaRPr lang="en-IN" dirty="0" smtClean="0"/>
          </a:p>
          <a:p>
            <a:pPr algn="just"/>
            <a:r>
              <a:rPr lang="en-US" sz="3800" dirty="0" smtClean="0">
                <a:latin typeface="Cambria" pitchFamily="18" charset="0"/>
                <a:ea typeface="Cambria" pitchFamily="18" charset="0"/>
                <a:cs typeface="Calibri" pitchFamily="34" charset="0"/>
              </a:rPr>
              <a:t>York Law Firm’s </a:t>
            </a:r>
            <a:r>
              <a:rPr lang="en-US" sz="3800" dirty="0" smtClean="0">
                <a:latin typeface="Cambria" pitchFamily="18" charset="0"/>
                <a:ea typeface="Cambria" pitchFamily="18" charset="0"/>
                <a:cs typeface="Calibri" pitchFamily="34" charset="0"/>
                <a:hlinkClick r:id="rId2"/>
              </a:rPr>
              <a:t>attorneys</a:t>
            </a:r>
            <a:r>
              <a:rPr lang="en-US" sz="3800" dirty="0" smtClean="0">
                <a:latin typeface="Cambria" pitchFamily="18" charset="0"/>
                <a:ea typeface="Cambria" pitchFamily="18" charset="0"/>
                <a:cs typeface="Calibri" pitchFamily="34" charset="0"/>
              </a:rPr>
              <a:t> are devoted to providing the highest quality representation to injured plaintiffs in state and federal courts throughout the United States. We handle matters ranging from class actions to personal injury and accident cases and lawsuits. Serving Sacramento, Roseville, Elk Grove, Folsom, Fairfield and the Bay Area, we take an economical, creative, and appropriately aggressive approach to our cases. If you or a loved one has been injured because of another party’s negligence or deliberately wrongful actions, entrust your potential case to our team of experts. We will fight to protect your rights.</a:t>
            </a:r>
          </a:p>
          <a:p>
            <a:endParaRPr lang="en-US" dirty="0"/>
          </a:p>
        </p:txBody>
      </p:sp>
      <p:pic>
        <p:nvPicPr>
          <p:cNvPr id="1026" name="Picture 2" descr="C:\Users\admin\Desktop\seo data\yorklawcorp.com\images\logo image.png"/>
          <p:cNvPicPr>
            <a:picLocks noChangeAspect="1" noChangeArrowheads="1"/>
          </p:cNvPicPr>
          <p:nvPr/>
        </p:nvPicPr>
        <p:blipFill>
          <a:blip r:embed="rId3"/>
          <a:srcRect/>
          <a:stretch>
            <a:fillRect/>
          </a:stretch>
        </p:blipFill>
        <p:spPr bwMode="auto">
          <a:xfrm>
            <a:off x="5915057" y="0"/>
            <a:ext cx="3228975" cy="8763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785794"/>
            <a:ext cx="7406640" cy="1046288"/>
          </a:xfrm>
        </p:spPr>
        <p:txBody>
          <a:bodyPr>
            <a:normAutofit/>
          </a:bodyPr>
          <a:lstStyle/>
          <a:p>
            <a:r>
              <a:rPr lang="en-US" sz="3500" dirty="0" smtClean="0">
                <a:solidFill>
                  <a:srgbClr val="0070C0"/>
                </a:solidFill>
              </a:rPr>
              <a:t>Sacramento Personal Injury Lawyers</a:t>
            </a:r>
            <a:endParaRPr lang="en-US" sz="3500" dirty="0">
              <a:solidFill>
                <a:srgbClr val="0070C0"/>
              </a:solidFill>
            </a:endParaRPr>
          </a:p>
        </p:txBody>
      </p:sp>
      <p:sp>
        <p:nvSpPr>
          <p:cNvPr id="3" name="Subtitle 2"/>
          <p:cNvSpPr>
            <a:spLocks noGrp="1"/>
          </p:cNvSpPr>
          <p:nvPr>
            <p:ph type="subTitle" idx="1"/>
          </p:nvPr>
        </p:nvSpPr>
        <p:spPr>
          <a:xfrm>
            <a:off x="1285852" y="2357430"/>
            <a:ext cx="7553348" cy="2928958"/>
          </a:xfrm>
        </p:spPr>
        <p:txBody>
          <a:bodyPr>
            <a:normAutofit/>
          </a:bodyPr>
          <a:lstStyle/>
          <a:p>
            <a:pPr algn="just"/>
            <a:r>
              <a:rPr lang="en-US" sz="1800" dirty="0" smtClean="0">
                <a:latin typeface="Cambria" pitchFamily="18" charset="0"/>
                <a:ea typeface="Cambria" pitchFamily="18" charset="0"/>
                <a:hlinkClick r:id="rId2"/>
              </a:rPr>
              <a:t>Personal injury accident </a:t>
            </a:r>
            <a:r>
              <a:rPr lang="en-US" sz="1800" dirty="0" smtClean="0">
                <a:latin typeface="Cambria" pitchFamily="18" charset="0"/>
                <a:ea typeface="Cambria" pitchFamily="18" charset="0"/>
              </a:rPr>
              <a:t>cases involve instances in which a victim has been injured because of another party’s negligence or intentionally harmful actions. Victims may be able to recover compensation for losses and expenses resulting from their injuries, either by reaching a settlement with the defendant prior to a court trial or by presenting a compelling case to a judge and jury at trial. Victims must act within the statute of limitations, the time limit within which personal injury claims must be filed. They should also enlist the services of an experienced personal injury attorney, particularly in complex accident cases.</a:t>
            </a:r>
            <a:endParaRPr lang="en-US" sz="1800" dirty="0">
              <a:latin typeface="Cambria" pitchFamily="18" charset="0"/>
              <a:ea typeface="Cambria" pitchFamily="18" charset="0"/>
            </a:endParaRPr>
          </a:p>
        </p:txBody>
      </p:sp>
      <p:pic>
        <p:nvPicPr>
          <p:cNvPr id="4" name="Picture 2" descr="C:\Users\admin\Desktop\seo data\yorklawcorp.com\images\logo image.png"/>
          <p:cNvPicPr>
            <a:picLocks noChangeAspect="1" noChangeArrowheads="1"/>
          </p:cNvPicPr>
          <p:nvPr/>
        </p:nvPicPr>
        <p:blipFill>
          <a:blip r:embed="rId3"/>
          <a:srcRect/>
          <a:stretch>
            <a:fillRect/>
          </a:stretch>
        </p:blipFill>
        <p:spPr bwMode="auto">
          <a:xfrm>
            <a:off x="5915057" y="0"/>
            <a:ext cx="3228975" cy="8763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1071546"/>
            <a:ext cx="7406640" cy="1071570"/>
          </a:xfrm>
        </p:spPr>
        <p:txBody>
          <a:bodyPr>
            <a:noAutofit/>
          </a:bodyPr>
          <a:lstStyle/>
          <a:p>
            <a:r>
              <a:rPr lang="en-IN" sz="3500" dirty="0" smtClean="0">
                <a:solidFill>
                  <a:srgbClr val="0070C0"/>
                </a:solidFill>
              </a:rPr>
              <a:t>Types of Personal Injury and Accident Cases:</a:t>
            </a:r>
            <a:endParaRPr lang="en-US" sz="3500" dirty="0">
              <a:solidFill>
                <a:srgbClr val="0070C0"/>
              </a:solidFill>
            </a:endParaRPr>
          </a:p>
        </p:txBody>
      </p:sp>
      <p:sp>
        <p:nvSpPr>
          <p:cNvPr id="3" name="Subtitle 2"/>
          <p:cNvSpPr>
            <a:spLocks noGrp="1"/>
          </p:cNvSpPr>
          <p:nvPr>
            <p:ph type="subTitle" idx="1"/>
          </p:nvPr>
        </p:nvSpPr>
        <p:spPr>
          <a:xfrm>
            <a:off x="1285852" y="2571744"/>
            <a:ext cx="7858148" cy="3714776"/>
          </a:xfrm>
        </p:spPr>
        <p:txBody>
          <a:bodyPr>
            <a:normAutofit fontScale="25000" lnSpcReduction="20000"/>
          </a:bodyPr>
          <a:lstStyle/>
          <a:p>
            <a:r>
              <a:rPr lang="en-US" sz="10000" b="1" dirty="0" smtClean="0">
                <a:latin typeface="Cambria" pitchFamily="18" charset="0"/>
                <a:ea typeface="Cambria" pitchFamily="18" charset="0"/>
              </a:rPr>
              <a:t>York Law Firm handles the following types of cases</a:t>
            </a:r>
            <a:r>
              <a:rPr lang="en-US" sz="10000" b="1" dirty="0" smtClean="0">
                <a:latin typeface="Cambria" pitchFamily="18" charset="0"/>
                <a:ea typeface="Cambria" pitchFamily="18" charset="0"/>
              </a:rPr>
              <a:t>:</a:t>
            </a:r>
          </a:p>
          <a:p>
            <a:endParaRPr lang="en-US" sz="5300" b="1" dirty="0" smtClean="0">
              <a:latin typeface="Cambria" pitchFamily="18" charset="0"/>
              <a:ea typeface="Cambria" pitchFamily="18" charset="0"/>
            </a:endParaRPr>
          </a:p>
          <a:p>
            <a:r>
              <a:rPr lang="en-IN" sz="8000" dirty="0" smtClean="0">
                <a:latin typeface="Cambria" pitchFamily="18" charset="0"/>
                <a:ea typeface="Cambria" pitchFamily="18" charset="0"/>
              </a:rPr>
              <a:t>1) </a:t>
            </a:r>
            <a:r>
              <a:rPr lang="en-US" sz="8000" dirty="0" smtClean="0">
                <a:latin typeface="Cambria" pitchFamily="18" charset="0"/>
                <a:ea typeface="Cambria" pitchFamily="18" charset="0"/>
              </a:rPr>
              <a:t>Motor </a:t>
            </a:r>
            <a:r>
              <a:rPr lang="en-US" sz="8000" dirty="0" smtClean="0">
                <a:latin typeface="Cambria" pitchFamily="18" charset="0"/>
                <a:ea typeface="Cambria" pitchFamily="18" charset="0"/>
              </a:rPr>
              <a:t>vehicle </a:t>
            </a:r>
            <a:r>
              <a:rPr lang="en-US" sz="8000" dirty="0" smtClean="0">
                <a:latin typeface="Cambria" pitchFamily="18" charset="0"/>
                <a:ea typeface="Cambria" pitchFamily="18" charset="0"/>
              </a:rPr>
              <a:t>accidents – Including</a:t>
            </a:r>
          </a:p>
          <a:p>
            <a:pPr>
              <a:buFont typeface="Wingdings" pitchFamily="2" charset="2"/>
              <a:buChar char="Ø"/>
            </a:pPr>
            <a:r>
              <a:rPr lang="en-IN" sz="8000" dirty="0" smtClean="0">
                <a:latin typeface="Cambria" pitchFamily="18" charset="0"/>
                <a:ea typeface="Cambria" pitchFamily="18" charset="0"/>
              </a:rPr>
              <a:t>Auto Accidents</a:t>
            </a:r>
          </a:p>
          <a:p>
            <a:pPr>
              <a:buFont typeface="Wingdings" pitchFamily="2" charset="2"/>
              <a:buChar char="Ø"/>
            </a:pPr>
            <a:r>
              <a:rPr lang="en-IN" sz="8000" dirty="0" smtClean="0">
                <a:latin typeface="Cambria" pitchFamily="18" charset="0"/>
                <a:ea typeface="Cambria" pitchFamily="18" charset="0"/>
              </a:rPr>
              <a:t>Large Truck Accidents</a:t>
            </a:r>
          </a:p>
          <a:p>
            <a:pPr>
              <a:buFont typeface="Wingdings" pitchFamily="2" charset="2"/>
              <a:buChar char="Ø"/>
            </a:pPr>
            <a:r>
              <a:rPr lang="en-IN" sz="8000" dirty="0" smtClean="0">
                <a:latin typeface="Cambria" pitchFamily="18" charset="0"/>
                <a:ea typeface="Cambria" pitchFamily="18" charset="0"/>
              </a:rPr>
              <a:t>Motorcycle Accidents</a:t>
            </a:r>
          </a:p>
          <a:p>
            <a:pPr>
              <a:buFont typeface="Wingdings" pitchFamily="2" charset="2"/>
              <a:buChar char="Ø"/>
            </a:pPr>
            <a:endParaRPr lang="en-IN" sz="8000" dirty="0" smtClean="0">
              <a:latin typeface="Cambria" pitchFamily="18" charset="0"/>
              <a:ea typeface="Cambria" pitchFamily="18" charset="0"/>
            </a:endParaRPr>
          </a:p>
          <a:p>
            <a:r>
              <a:rPr lang="en-IN" sz="8000" dirty="0" smtClean="0">
                <a:latin typeface="Cambria" pitchFamily="18" charset="0"/>
                <a:ea typeface="Cambria" pitchFamily="18" charset="0"/>
              </a:rPr>
              <a:t>2)</a:t>
            </a:r>
            <a:r>
              <a:rPr lang="en-US" sz="8000" dirty="0" smtClean="0">
                <a:latin typeface="Cambria" pitchFamily="18" charset="0"/>
                <a:ea typeface="Cambria" pitchFamily="18" charset="0"/>
                <a:hlinkClick r:id="rId2"/>
              </a:rPr>
              <a:t> </a:t>
            </a:r>
            <a:r>
              <a:rPr lang="en-US" sz="8000" dirty="0" smtClean="0">
                <a:latin typeface="Cambria" pitchFamily="18" charset="0"/>
                <a:ea typeface="Cambria" pitchFamily="18" charset="0"/>
              </a:rPr>
              <a:t>Medical </a:t>
            </a:r>
            <a:r>
              <a:rPr lang="en-US" sz="8000" dirty="0" smtClean="0">
                <a:latin typeface="Cambria" pitchFamily="18" charset="0"/>
                <a:ea typeface="Cambria" pitchFamily="18" charset="0"/>
              </a:rPr>
              <a:t>Malpractice – Including</a:t>
            </a:r>
          </a:p>
          <a:p>
            <a:pPr>
              <a:buFont typeface="Wingdings" pitchFamily="2" charset="2"/>
              <a:buChar char="Ø"/>
            </a:pPr>
            <a:r>
              <a:rPr lang="en-IN" sz="8000" dirty="0" smtClean="0">
                <a:latin typeface="Cambria" pitchFamily="18" charset="0"/>
                <a:ea typeface="Cambria" pitchFamily="18" charset="0"/>
              </a:rPr>
              <a:t>Nursing Home Abuse</a:t>
            </a:r>
          </a:p>
          <a:p>
            <a:pPr>
              <a:buFont typeface="Wingdings" pitchFamily="2" charset="2"/>
              <a:buChar char="Ø"/>
            </a:pPr>
            <a:r>
              <a:rPr lang="en-IN" sz="8000" dirty="0" smtClean="0">
                <a:latin typeface="Cambria" pitchFamily="18" charset="0"/>
                <a:ea typeface="Cambria" pitchFamily="18" charset="0"/>
              </a:rPr>
              <a:t>Elder Abuse</a:t>
            </a:r>
          </a:p>
          <a:p>
            <a:pPr>
              <a:buFont typeface="Wingdings" pitchFamily="2" charset="2"/>
              <a:buChar char="Ø"/>
            </a:pPr>
            <a:r>
              <a:rPr lang="en-IN" sz="8000" dirty="0" smtClean="0">
                <a:latin typeface="Cambria" pitchFamily="18" charset="0"/>
                <a:ea typeface="Cambria" pitchFamily="18" charset="0"/>
              </a:rPr>
              <a:t>Birth Injury</a:t>
            </a:r>
            <a:endParaRPr lang="en-US" sz="8000" dirty="0" smtClean="0">
              <a:latin typeface="Cambria" pitchFamily="18" charset="0"/>
              <a:ea typeface="Cambria" pitchFamily="18" charset="0"/>
            </a:endParaRPr>
          </a:p>
          <a:p>
            <a:endParaRPr lang="en-US" sz="2200" dirty="0" smtClean="0">
              <a:latin typeface="Cambria" pitchFamily="18" charset="0"/>
              <a:ea typeface="Cambria" pitchFamily="18" charset="0"/>
            </a:endParaRPr>
          </a:p>
          <a:p>
            <a:endParaRPr lang="en-US" sz="1800" b="1" dirty="0" smtClean="0">
              <a:latin typeface="Cambria" pitchFamily="18" charset="0"/>
              <a:ea typeface="Cambria" pitchFamily="18" charset="0"/>
            </a:endParaRPr>
          </a:p>
          <a:p>
            <a:r>
              <a:rPr lang="en-US" sz="2500" dirty="0" smtClean="0"/>
              <a:t/>
            </a:r>
            <a:br>
              <a:rPr lang="en-US" sz="2500" dirty="0" smtClean="0"/>
            </a:br>
            <a:endParaRPr lang="en-US" sz="2500" dirty="0"/>
          </a:p>
        </p:txBody>
      </p:sp>
      <p:pic>
        <p:nvPicPr>
          <p:cNvPr id="4" name="Picture 2" descr="C:\Users\admin\Desktop\seo data\yorklawcorp.com\images\logo image.png"/>
          <p:cNvPicPr>
            <a:picLocks noChangeAspect="1" noChangeArrowheads="1"/>
          </p:cNvPicPr>
          <p:nvPr/>
        </p:nvPicPr>
        <p:blipFill>
          <a:blip r:embed="rId3"/>
          <a:srcRect/>
          <a:stretch>
            <a:fillRect/>
          </a:stretch>
        </p:blipFill>
        <p:spPr bwMode="auto">
          <a:xfrm>
            <a:off x="5915057" y="0"/>
            <a:ext cx="3228975" cy="8763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785794"/>
            <a:ext cx="7497158" cy="1428760"/>
          </a:xfrm>
        </p:spPr>
        <p:txBody>
          <a:bodyPr>
            <a:normAutofit/>
          </a:bodyPr>
          <a:lstStyle/>
          <a:p>
            <a:r>
              <a:rPr lang="en-IN" sz="3500" dirty="0" smtClean="0">
                <a:solidFill>
                  <a:srgbClr val="0070C0"/>
                </a:solidFill>
              </a:rPr>
              <a:t>Types of Personal Injury and Accident Cases:</a:t>
            </a:r>
            <a:endParaRPr lang="en-US" sz="3500" dirty="0"/>
          </a:p>
        </p:txBody>
      </p:sp>
      <p:sp>
        <p:nvSpPr>
          <p:cNvPr id="3" name="Subtitle 2"/>
          <p:cNvSpPr>
            <a:spLocks noGrp="1"/>
          </p:cNvSpPr>
          <p:nvPr>
            <p:ph type="subTitle" idx="1"/>
          </p:nvPr>
        </p:nvSpPr>
        <p:spPr>
          <a:xfrm>
            <a:off x="1432560" y="2357430"/>
            <a:ext cx="7406640" cy="4071966"/>
          </a:xfrm>
        </p:spPr>
        <p:txBody>
          <a:bodyPr/>
          <a:lstStyle/>
          <a:p>
            <a:r>
              <a:rPr lang="en-US" sz="2000" dirty="0" smtClean="0">
                <a:latin typeface="Cambria" pitchFamily="18" charset="0"/>
                <a:ea typeface="Cambria" pitchFamily="18" charset="0"/>
              </a:rPr>
              <a:t>3) Premises </a:t>
            </a:r>
            <a:r>
              <a:rPr lang="en-US" sz="2000" dirty="0" smtClean="0">
                <a:latin typeface="Cambria" pitchFamily="18" charset="0"/>
                <a:ea typeface="Cambria" pitchFamily="18" charset="0"/>
              </a:rPr>
              <a:t>liability </a:t>
            </a:r>
            <a:r>
              <a:rPr lang="en-US" sz="2000" dirty="0" smtClean="0">
                <a:latin typeface="Cambria" pitchFamily="18" charset="0"/>
                <a:ea typeface="Cambria" pitchFamily="18" charset="0"/>
              </a:rPr>
              <a:t> - Including</a:t>
            </a:r>
          </a:p>
          <a:p>
            <a:pPr>
              <a:buFont typeface="Wingdings" pitchFamily="2" charset="2"/>
              <a:buChar char="Ø"/>
            </a:pPr>
            <a:r>
              <a:rPr lang="en-US" sz="2000" dirty="0" smtClean="0">
                <a:latin typeface="Cambria" pitchFamily="18" charset="0"/>
                <a:ea typeface="Cambria" pitchFamily="18" charset="0"/>
              </a:rPr>
              <a:t>Slip-and-fall accidents</a:t>
            </a:r>
          </a:p>
          <a:p>
            <a:pPr>
              <a:buFont typeface="Wingdings" pitchFamily="2" charset="2"/>
              <a:buChar char="Ø"/>
            </a:pPr>
            <a:r>
              <a:rPr lang="en-US" sz="2000" dirty="0" smtClean="0">
                <a:latin typeface="Cambria" pitchFamily="18" charset="0"/>
                <a:ea typeface="Cambria" pitchFamily="18" charset="0"/>
              </a:rPr>
              <a:t>Workplace </a:t>
            </a:r>
            <a:r>
              <a:rPr lang="en-US" sz="2000" dirty="0" smtClean="0">
                <a:latin typeface="Cambria" pitchFamily="18" charset="0"/>
                <a:ea typeface="Cambria" pitchFamily="18" charset="0"/>
              </a:rPr>
              <a:t>I</a:t>
            </a:r>
            <a:r>
              <a:rPr lang="en-US" sz="2000" dirty="0" smtClean="0">
                <a:latin typeface="Cambria" pitchFamily="18" charset="0"/>
                <a:ea typeface="Cambria" pitchFamily="18" charset="0"/>
              </a:rPr>
              <a:t>njuries</a:t>
            </a:r>
          </a:p>
          <a:p>
            <a:pPr>
              <a:buFont typeface="Wingdings" pitchFamily="2" charset="2"/>
              <a:buChar char="Ø"/>
            </a:pPr>
            <a:r>
              <a:rPr lang="en-US" sz="2000" dirty="0" smtClean="0">
                <a:latin typeface="Cambria" pitchFamily="18" charset="0"/>
                <a:ea typeface="Cambria" pitchFamily="18" charset="0"/>
              </a:rPr>
              <a:t>Amusement Park Injuries</a:t>
            </a:r>
          </a:p>
          <a:p>
            <a:pPr>
              <a:buFont typeface="Wingdings" pitchFamily="2" charset="2"/>
              <a:buChar char="Ø"/>
            </a:pPr>
            <a:endParaRPr lang="en-IN" sz="2000" dirty="0" smtClean="0">
              <a:latin typeface="Cambria" pitchFamily="18" charset="0"/>
              <a:ea typeface="Cambria" pitchFamily="18" charset="0"/>
            </a:endParaRPr>
          </a:p>
          <a:p>
            <a:r>
              <a:rPr lang="en-US" sz="2000" dirty="0" smtClean="0">
                <a:latin typeface="Cambria" pitchFamily="18" charset="0"/>
                <a:ea typeface="Cambria" pitchFamily="18" charset="0"/>
              </a:rPr>
              <a:t>4) Product liability – Including injuries caused by</a:t>
            </a:r>
          </a:p>
          <a:p>
            <a:pPr>
              <a:buFont typeface="Wingdings" pitchFamily="2" charset="2"/>
              <a:buChar char="Ø"/>
            </a:pPr>
            <a:r>
              <a:rPr lang="en-US" sz="2000" dirty="0" smtClean="0">
                <a:latin typeface="Cambria" pitchFamily="18" charset="0"/>
                <a:ea typeface="Cambria" pitchFamily="18" charset="0"/>
              </a:rPr>
              <a:t>Defective </a:t>
            </a:r>
            <a:r>
              <a:rPr lang="en-US" sz="2000" dirty="0" smtClean="0">
                <a:latin typeface="Cambria" pitchFamily="18" charset="0"/>
                <a:ea typeface="Cambria" pitchFamily="18" charset="0"/>
              </a:rPr>
              <a:t>products </a:t>
            </a:r>
            <a:endParaRPr lang="en-US" sz="2000" dirty="0" smtClean="0">
              <a:latin typeface="Cambria" pitchFamily="18" charset="0"/>
              <a:ea typeface="Cambria" pitchFamily="18" charset="0"/>
            </a:endParaRPr>
          </a:p>
          <a:p>
            <a:pPr>
              <a:buFont typeface="Wingdings" pitchFamily="2" charset="2"/>
              <a:buChar char="Ø"/>
            </a:pPr>
            <a:r>
              <a:rPr lang="en-US" sz="2000" dirty="0" smtClean="0">
                <a:latin typeface="Cambria" pitchFamily="18" charset="0"/>
                <a:ea typeface="Cambria" pitchFamily="18" charset="0"/>
              </a:rPr>
              <a:t>Dangerous </a:t>
            </a:r>
            <a:r>
              <a:rPr lang="en-US" sz="2000" dirty="0" smtClean="0">
                <a:latin typeface="Cambria" pitchFamily="18" charset="0"/>
                <a:ea typeface="Cambria" pitchFamily="18" charset="0"/>
              </a:rPr>
              <a:t>toys</a:t>
            </a:r>
            <a:endParaRPr lang="en-US" sz="2000" dirty="0" smtClean="0">
              <a:latin typeface="Cambria" pitchFamily="18" charset="0"/>
              <a:ea typeface="Cambria" pitchFamily="18" charset="0"/>
            </a:endParaRPr>
          </a:p>
          <a:p>
            <a:endParaRPr lang="en-US" sz="2000" dirty="0" smtClean="0"/>
          </a:p>
          <a:p>
            <a:endParaRPr lang="en-US" sz="2000" dirty="0" smtClean="0"/>
          </a:p>
          <a:p>
            <a:endParaRPr lang="en-US" sz="2000" dirty="0" smtClean="0"/>
          </a:p>
          <a:p>
            <a:endParaRPr lang="en-US" sz="2000" dirty="0">
              <a:latin typeface="Cambria" pitchFamily="18" charset="0"/>
              <a:ea typeface="Cambria" pitchFamily="18" charset="0"/>
            </a:endParaRPr>
          </a:p>
        </p:txBody>
      </p:sp>
      <p:pic>
        <p:nvPicPr>
          <p:cNvPr id="4" name="Picture 2" descr="C:\Users\admin\Desktop\seo data\yorklawcorp.com\images\logo image.png"/>
          <p:cNvPicPr>
            <a:picLocks noChangeAspect="1" noChangeArrowheads="1"/>
          </p:cNvPicPr>
          <p:nvPr/>
        </p:nvPicPr>
        <p:blipFill>
          <a:blip r:embed="rId2"/>
          <a:srcRect/>
          <a:stretch>
            <a:fillRect/>
          </a:stretch>
        </p:blipFill>
        <p:spPr bwMode="auto">
          <a:xfrm>
            <a:off x="5915057" y="0"/>
            <a:ext cx="3228975" cy="8763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857232"/>
            <a:ext cx="7406640" cy="1285884"/>
          </a:xfrm>
        </p:spPr>
        <p:txBody>
          <a:bodyPr>
            <a:normAutofit/>
          </a:bodyPr>
          <a:lstStyle/>
          <a:p>
            <a:r>
              <a:rPr lang="en-IN" sz="3500" dirty="0" smtClean="0">
                <a:solidFill>
                  <a:srgbClr val="0070C0"/>
                </a:solidFill>
              </a:rPr>
              <a:t>Types of Personal Injury and Accident Cases:</a:t>
            </a:r>
            <a:endParaRPr lang="en-US" sz="3500" dirty="0"/>
          </a:p>
        </p:txBody>
      </p:sp>
      <p:sp>
        <p:nvSpPr>
          <p:cNvPr id="3" name="Subtitle 2"/>
          <p:cNvSpPr>
            <a:spLocks noGrp="1"/>
          </p:cNvSpPr>
          <p:nvPr>
            <p:ph type="subTitle" idx="1"/>
          </p:nvPr>
        </p:nvSpPr>
        <p:spPr>
          <a:xfrm>
            <a:off x="1357290" y="2571744"/>
            <a:ext cx="7406640" cy="3429024"/>
          </a:xfrm>
        </p:spPr>
        <p:txBody>
          <a:bodyPr>
            <a:normAutofit/>
          </a:bodyPr>
          <a:lstStyle/>
          <a:p>
            <a:r>
              <a:rPr lang="en-US" sz="2000" dirty="0" smtClean="0">
                <a:latin typeface="Cambria" pitchFamily="18" charset="0"/>
                <a:ea typeface="Cambria" pitchFamily="18" charset="0"/>
              </a:rPr>
              <a:t>5) Catastrophic Injuries – Including</a:t>
            </a:r>
          </a:p>
          <a:p>
            <a:pPr>
              <a:buFont typeface="Wingdings" pitchFamily="2" charset="2"/>
              <a:buChar char="Ø"/>
            </a:pPr>
            <a:r>
              <a:rPr lang="en-IN" sz="2000" dirty="0" smtClean="0">
                <a:latin typeface="Cambria" pitchFamily="18" charset="0"/>
                <a:ea typeface="Cambria" pitchFamily="18" charset="0"/>
              </a:rPr>
              <a:t>Brain Injury</a:t>
            </a:r>
          </a:p>
          <a:p>
            <a:pPr>
              <a:buFont typeface="Wingdings" pitchFamily="2" charset="2"/>
              <a:buChar char="Ø"/>
            </a:pPr>
            <a:r>
              <a:rPr lang="en-IN" sz="2000" dirty="0" smtClean="0">
                <a:latin typeface="Cambria" pitchFamily="18" charset="0"/>
                <a:ea typeface="Cambria" pitchFamily="18" charset="0"/>
              </a:rPr>
              <a:t>Spinal Cord Injury</a:t>
            </a:r>
          </a:p>
          <a:p>
            <a:pPr>
              <a:buFont typeface="Wingdings" pitchFamily="2" charset="2"/>
              <a:buChar char="Ø"/>
            </a:pPr>
            <a:r>
              <a:rPr lang="en-IN" sz="2000" dirty="0" smtClean="0">
                <a:latin typeface="Cambria" pitchFamily="18" charset="0"/>
                <a:ea typeface="Cambria" pitchFamily="18" charset="0"/>
              </a:rPr>
              <a:t>RSD Injury</a:t>
            </a:r>
          </a:p>
          <a:p>
            <a:pPr>
              <a:buFont typeface="Wingdings" pitchFamily="2" charset="2"/>
              <a:buChar char="Ø"/>
            </a:pPr>
            <a:r>
              <a:rPr lang="en-IN" sz="2000" dirty="0" smtClean="0">
                <a:latin typeface="Cambria" pitchFamily="18" charset="0"/>
                <a:ea typeface="Cambria" pitchFamily="18" charset="0"/>
              </a:rPr>
              <a:t>Burn Injury</a:t>
            </a:r>
          </a:p>
          <a:p>
            <a:pPr>
              <a:buFont typeface="Wingdings" pitchFamily="2" charset="2"/>
              <a:buChar char="Ø"/>
            </a:pPr>
            <a:r>
              <a:rPr lang="en-IN" sz="2000" dirty="0" smtClean="0">
                <a:latin typeface="Cambria" pitchFamily="18" charset="0"/>
                <a:ea typeface="Cambria" pitchFamily="18" charset="0"/>
              </a:rPr>
              <a:t>Wrong Death Law Attorney</a:t>
            </a:r>
          </a:p>
          <a:p>
            <a:endParaRPr lang="en-IN" dirty="0" smtClean="0">
              <a:latin typeface="Cambria" pitchFamily="18" charset="0"/>
              <a:ea typeface="Cambria" pitchFamily="18" charset="0"/>
            </a:endParaRPr>
          </a:p>
          <a:p>
            <a:endParaRPr lang="en-IN" dirty="0" smtClean="0">
              <a:latin typeface="Cambria" pitchFamily="18" charset="0"/>
              <a:ea typeface="Cambria" pitchFamily="18" charset="0"/>
            </a:endParaRPr>
          </a:p>
          <a:p>
            <a:endParaRPr lang="en-US" dirty="0" smtClean="0">
              <a:latin typeface="Cambria" pitchFamily="18" charset="0"/>
              <a:ea typeface="Cambria" pitchFamily="18" charset="0"/>
            </a:endParaRPr>
          </a:p>
          <a:p>
            <a:endParaRPr lang="en-US" dirty="0">
              <a:latin typeface="Cambria" pitchFamily="18" charset="0"/>
              <a:ea typeface="Cambria" pitchFamily="18" charset="0"/>
            </a:endParaRPr>
          </a:p>
        </p:txBody>
      </p:sp>
      <p:pic>
        <p:nvPicPr>
          <p:cNvPr id="4" name="Picture 2" descr="C:\Users\admin\Desktop\seo data\yorklawcorp.com\images\logo image.png"/>
          <p:cNvPicPr>
            <a:picLocks noChangeAspect="1" noChangeArrowheads="1"/>
          </p:cNvPicPr>
          <p:nvPr/>
        </p:nvPicPr>
        <p:blipFill>
          <a:blip r:embed="rId2"/>
          <a:srcRect/>
          <a:stretch>
            <a:fillRect/>
          </a:stretch>
        </p:blipFill>
        <p:spPr bwMode="auto">
          <a:xfrm>
            <a:off x="5915057" y="0"/>
            <a:ext cx="3228975" cy="8763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642918"/>
            <a:ext cx="7498080" cy="1000132"/>
          </a:xfrm>
        </p:spPr>
        <p:txBody>
          <a:bodyPr/>
          <a:lstStyle/>
          <a:p>
            <a:r>
              <a:rPr lang="en-IN" dirty="0" smtClean="0"/>
              <a:t>Contact us</a:t>
            </a:r>
            <a:endParaRPr lang="en-US" dirty="0"/>
          </a:p>
        </p:txBody>
      </p:sp>
      <p:pic>
        <p:nvPicPr>
          <p:cNvPr id="4" name="Picture 2" descr="C:\Users\admin\Desktop\seo data\yorklawcorp.com\images\logo image.png"/>
          <p:cNvPicPr>
            <a:picLocks noChangeAspect="1" noChangeArrowheads="1"/>
          </p:cNvPicPr>
          <p:nvPr/>
        </p:nvPicPr>
        <p:blipFill>
          <a:blip r:embed="rId2"/>
          <a:srcRect/>
          <a:stretch>
            <a:fillRect/>
          </a:stretch>
        </p:blipFill>
        <p:spPr bwMode="auto">
          <a:xfrm>
            <a:off x="5915057" y="0"/>
            <a:ext cx="3228975" cy="876300"/>
          </a:xfrm>
          <a:prstGeom prst="rect">
            <a:avLst/>
          </a:prstGeom>
          <a:noFill/>
        </p:spPr>
      </p:pic>
      <p:pic>
        <p:nvPicPr>
          <p:cNvPr id="5"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1000100" y="1857364"/>
            <a:ext cx="8143900" cy="5000636"/>
          </a:xfrm>
        </p:spPr>
      </p:pic>
      <p:sp>
        <p:nvSpPr>
          <p:cNvPr id="7" name="Rectangle 6"/>
          <p:cNvSpPr/>
          <p:nvPr/>
        </p:nvSpPr>
        <p:spPr>
          <a:xfrm>
            <a:off x="3071802" y="2214554"/>
            <a:ext cx="5786478" cy="446276"/>
          </a:xfrm>
          <a:prstGeom prst="rect">
            <a:avLst/>
          </a:prstGeom>
        </p:spPr>
        <p:txBody>
          <a:bodyPr wrap="square">
            <a:spAutoFit/>
          </a:bodyPr>
          <a:lstStyle/>
          <a:p>
            <a:r>
              <a:rPr lang="en-IN" sz="2300" b="1" dirty="0" smtClean="0">
                <a:solidFill>
                  <a:schemeClr val="bg1"/>
                </a:solidFill>
              </a:rPr>
              <a:t>Visit here: </a:t>
            </a:r>
            <a:r>
              <a:rPr lang="en-IN" sz="2300" b="1" dirty="0" smtClean="0">
                <a:solidFill>
                  <a:schemeClr val="accent5">
                    <a:lumMod val="60000"/>
                    <a:lumOff val="40000"/>
                  </a:schemeClr>
                </a:solidFill>
                <a:hlinkClick r:id="rId4"/>
              </a:rPr>
              <a:t>https://www.yorklawcorp.com/</a:t>
            </a:r>
            <a:endParaRPr lang="en-IN" sz="2300" b="1" dirty="0">
              <a:solidFill>
                <a:schemeClr val="accent5">
                  <a:lumMod val="60000"/>
                  <a:lumOff val="40000"/>
                </a:schemeClr>
              </a:solidFill>
            </a:endParaRPr>
          </a:p>
        </p:txBody>
      </p:sp>
      <p:sp>
        <p:nvSpPr>
          <p:cNvPr id="8" name="Rectangle 7"/>
          <p:cNvSpPr/>
          <p:nvPr/>
        </p:nvSpPr>
        <p:spPr>
          <a:xfrm>
            <a:off x="4500562" y="3071810"/>
            <a:ext cx="4357718" cy="446276"/>
          </a:xfrm>
          <a:prstGeom prst="rect">
            <a:avLst/>
          </a:prstGeom>
        </p:spPr>
        <p:txBody>
          <a:bodyPr wrap="square">
            <a:spAutoFit/>
          </a:bodyPr>
          <a:lstStyle/>
          <a:p>
            <a:r>
              <a:rPr lang="en-IN" sz="2300" b="1" dirty="0" smtClean="0">
                <a:solidFill>
                  <a:schemeClr val="bg1"/>
                </a:solidFill>
                <a:latin typeface="Cambria" pitchFamily="18" charset="0"/>
                <a:ea typeface="Cambria" pitchFamily="18" charset="0"/>
              </a:rPr>
              <a:t>Phone Number: 800-939-1832</a:t>
            </a:r>
            <a:endParaRPr lang="en-IN" sz="2300" b="1" dirty="0">
              <a:solidFill>
                <a:schemeClr val="bg1"/>
              </a:solidFill>
              <a:latin typeface="Cambria" pitchFamily="18" charset="0"/>
              <a:ea typeface="Cambria" pitchFamily="18" charset="0"/>
            </a:endParaRPr>
          </a:p>
        </p:txBody>
      </p:sp>
      <p:sp>
        <p:nvSpPr>
          <p:cNvPr id="9" name="Rectangle 8"/>
          <p:cNvSpPr/>
          <p:nvPr/>
        </p:nvSpPr>
        <p:spPr>
          <a:xfrm>
            <a:off x="5715008" y="4357694"/>
            <a:ext cx="3428992" cy="369332"/>
          </a:xfrm>
          <a:prstGeom prst="rect">
            <a:avLst/>
          </a:prstGeom>
        </p:spPr>
        <p:txBody>
          <a:bodyPr wrap="square">
            <a:spAutoFit/>
          </a:bodyPr>
          <a:lstStyle/>
          <a:p>
            <a:r>
              <a:rPr lang="en-IN" b="1" dirty="0" smtClean="0">
                <a:solidFill>
                  <a:schemeClr val="bg1"/>
                </a:solidFill>
                <a:latin typeface="Cambria" pitchFamily="18" charset="0"/>
                <a:ea typeface="Cambria" pitchFamily="18" charset="0"/>
              </a:rPr>
              <a:t>Email: info@yorklawcorp.com</a:t>
            </a:r>
            <a:endParaRPr lang="en-IN" b="1" dirty="0">
              <a:solidFill>
                <a:schemeClr val="bg1"/>
              </a:solidFill>
              <a:latin typeface="Cambria" pitchFamily="18" charset="0"/>
              <a:ea typeface="Cambri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39</TotalTime>
  <Words>223</Words>
  <Application>Microsoft Office PowerPoint</Application>
  <PresentationFormat>On-screen Show (4:3)</PresentationFormat>
  <Paragraphs>45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Solstice</vt:lpstr>
      <vt:lpstr>Personal Injury Lawyers</vt:lpstr>
      <vt:lpstr>Sacramento Personal Injury Lawyers</vt:lpstr>
      <vt:lpstr>Types of Personal Injury and Accident Cases:</vt:lpstr>
      <vt:lpstr>Types of Personal Injury and Accident Cases:</vt:lpstr>
      <vt:lpstr>Types of Personal Injury and Accident Cases:</vt:lpstr>
      <vt:lpstr>Contact 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Injury Lawyers</dc:title>
  <dc:creator>admin</dc:creator>
  <cp:lastModifiedBy>admin</cp:lastModifiedBy>
  <cp:revision>4</cp:revision>
  <dcterms:created xsi:type="dcterms:W3CDTF">2021-02-10T06:43:40Z</dcterms:created>
  <dcterms:modified xsi:type="dcterms:W3CDTF">2021-02-10T07:23:15Z</dcterms:modified>
</cp:coreProperties>
</file>